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C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4479B-A96D-442D-8C71-E7B6DA3DB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130849-0C75-4337-AD30-395AA95F7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A360DA-2B65-425A-8EA9-A51FD2C93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FB4C60-034F-4502-B25B-1687F3BB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76771E-C153-478A-9F79-C582B84D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15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82926-9A8A-4F92-AEB2-6C29031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2218F2-6E57-401C-9A13-271DDC756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3119FC-9EFC-4720-8D6F-28FA8A63F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8CA66F-D943-46CD-A3B6-40A6420B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A220F2-3485-4B8F-B3C8-B7134DE05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164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73E27C5-270D-45F6-B813-3423B38B0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BBA707-CDEF-47DC-87FE-694E0C3FF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6BB8AC-97A0-4305-A470-7EC607FA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4E0011-B03F-4996-9F11-019F7BD9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607926-9921-4AAC-AD0D-383F1070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88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373C87-5DD9-4B86-A648-ACE101CC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6DCA35-B0E8-44F0-B836-D4E9C7C47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308A2A-A31A-431C-BA43-5D4428C6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956E6A-3978-4F9B-8D08-C5D1325A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1BEA60-C456-4CEF-90B8-9EA1F071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34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BB3F8-5733-4A19-8226-1F64A49FE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6E1491-9BA2-415D-8ACD-5835DC484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C667B9-ED6A-4EAF-9C98-F747000D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02F00D-7F66-4C06-8D00-52701AB9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BE6214-A0E8-4DFC-8495-9ED51D2D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04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03533-78C3-4067-B482-1E8861F0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F15B8-F066-464F-9096-EB3796600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B30F2F-263C-47BB-B3B0-137CF1B78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16A163-3984-42BF-801C-F9B745D8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8CF1E5-23EB-468D-BB77-59D38BC8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A98CD1-24BC-4B53-9901-7CCD32B6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68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15BB0-0415-46C8-9ED6-4122BCB0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5D674D-C97A-4F78-AB52-CDF839A33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49A17A-3D09-4F63-A2A9-6A7647287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B3B0FF-A3E4-48AD-A85E-7F8A17443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7E149D9-2909-4F15-BCE1-BB7E1522E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1533BE-8A04-4C85-BB6B-0D2057878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7873988-9F01-4312-B9D4-08B7B4248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BA8FBE-F887-40DE-B7A8-71E01FBC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03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3DC83-99A7-4A72-986D-A78ED4CB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9D3A9A-EE95-4FE7-B361-F448EE5A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7F192B-4702-4E05-92E0-B73B5D3B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AB6D82-A319-4BAA-8940-B0A008A4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49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D416A2-BE98-4F4B-9D7D-B120A95A6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B05ED21-8A85-4B67-8A2C-FE565851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3BA2E1-21E3-44D9-B94B-037A4B7E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87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59A95-5D3C-4E73-B63D-2DDEEA96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87BA8-1A76-487D-8E14-EB3399E43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F5AFA4-D684-4C14-90EA-E522F41D2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4F728B-EF86-4BE2-93CD-7647AB96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5DE7C3-E823-4C94-AE02-377C6173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3E32C3-FA90-45B3-B161-B6F69C53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875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DAB0C-88D5-4A55-910D-8B6B13B9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B2E4136-1656-4774-BD3B-4B77A7CCE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D8643A-1347-4C2E-B756-850B2669D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8840DC-D50A-4A04-A0F9-5D5A73C9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016E05-0AAB-45E4-B885-03A910D7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5C6D8F-2E5F-469E-9E08-FEB34074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40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BAB3D-5394-4BC6-B931-D9F790FD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07F5DA-5612-489E-8EE7-443C67A54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23AA7A-31C9-4716-9FF0-8B2BDE466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DE76F-762E-4E29-995B-1FCA52AC9489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45693F-B41D-4042-AB36-859FC138D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45D97D-498F-4BF1-AAAC-BA093A918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3F17-A589-402C-8EFB-8EDD492711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28000" contrast="-13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F9916-4CD1-4237-890D-06F26C56B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9360" y="503055"/>
            <a:ext cx="8308733" cy="1691322"/>
          </a:xfrm>
        </p:spPr>
        <p:txBody>
          <a:bodyPr>
            <a:norm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Arial Black" panose="020B0A04020102020204" pitchFamily="34" charset="0"/>
              </a:rPr>
              <a:t>Внешняя политика Екатерины </a:t>
            </a:r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II</a:t>
            </a:r>
            <a:endParaRPr lang="ru-RU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776EB1-E11D-45F5-BC98-D124C23A9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4700" y="421775"/>
            <a:ext cx="2323393" cy="46091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Доклад на тему: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C898F-0FEB-4902-9094-644834D2E2BF}"/>
              </a:ext>
            </a:extLst>
          </p:cNvPr>
          <p:cNvSpPr txBox="1"/>
          <p:nvPr/>
        </p:nvSpPr>
        <p:spPr>
          <a:xfrm>
            <a:off x="1572" y="5934670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D3C6C1"/>
                </a:solidFill>
              </a:rPr>
              <a:t>Выполнили студенты группы ИСТ-331</a:t>
            </a:r>
          </a:p>
          <a:p>
            <a:r>
              <a:rPr lang="ru-RU" dirty="0" err="1">
                <a:solidFill>
                  <a:srgbClr val="D3C6C1"/>
                </a:solidFill>
              </a:rPr>
              <a:t>Числова</a:t>
            </a:r>
            <a:r>
              <a:rPr lang="ru-RU" dirty="0">
                <a:solidFill>
                  <a:srgbClr val="D3C6C1"/>
                </a:solidFill>
              </a:rPr>
              <a:t> Екатерина, Рыжик Анастасия, Филинцева Анастасия, Воеводский Денис, Соляр Данила</a:t>
            </a:r>
          </a:p>
        </p:txBody>
      </p:sp>
    </p:spTree>
    <p:extLst>
      <p:ext uri="{BB962C8B-B14F-4D97-AF65-F5344CB8AC3E}">
        <p14:creationId xmlns:p14="http://schemas.microsoft.com/office/powerpoint/2010/main" val="3427734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9CAC8-219E-4183-8D85-48702CC9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3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Источники: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A4D7D7-9568-4B49-941C-E6C4829C0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8879"/>
            <a:ext cx="10515600" cy="370808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История России: в 3 т. / Под ред. А.Н. Сахарова. - М.: АСТ, 2001.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80652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E417A-BE4C-4F8C-BAAB-3D896D8EF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214"/>
            <a:ext cx="10694711" cy="1177286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46C3F2-2E19-4114-BB99-01FFC2AF9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89" y="638298"/>
            <a:ext cx="7711913" cy="5581403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+mj-lt"/>
              </a:rPr>
              <a:t>Екатерина взошла на престол в 1762 году после дворцового переворота, заставив отречься от власти своего мужа — Петра III. 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Внешняя политика Екатерины II Великой была направлена на укрепление Российской империи в мире и расширение ее территории.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Она стремилась установить дружеские отношения с другими государствами. Но при этом принимала военные действия против слабых и угнетенных народов.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Екатерина хотела вернуть прежнее величие страны.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9F206-13D8-422C-BB5A-66C556647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0" r="10852" b="16956"/>
          <a:stretch/>
        </p:blipFill>
        <p:spPr>
          <a:xfrm>
            <a:off x="8808562" y="1186500"/>
            <a:ext cx="2724349" cy="3784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F1D45-6BD6-4405-AE6F-A6DD60FD48C9}"/>
              </a:ext>
            </a:extLst>
          </p:cNvPr>
          <p:cNvSpPr txBox="1"/>
          <p:nvPr/>
        </p:nvSpPr>
        <p:spPr>
          <a:xfrm>
            <a:off x="8931506" y="5025169"/>
            <a:ext cx="2601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Екатерина </a:t>
            </a:r>
            <a:r>
              <a:rPr lang="en-US" dirty="0">
                <a:latin typeface="+mj-lt"/>
              </a:rPr>
              <a:t>II </a:t>
            </a:r>
            <a:r>
              <a:rPr lang="ru-RU" dirty="0">
                <a:latin typeface="+mj-lt"/>
              </a:rPr>
              <a:t>Алексеевна</a:t>
            </a:r>
          </a:p>
          <a:p>
            <a:pPr algn="ctr"/>
            <a:r>
              <a:rPr lang="ru-RU" dirty="0">
                <a:latin typeface="+mj-lt"/>
              </a:rPr>
              <a:t>(1729-1796)</a:t>
            </a:r>
          </a:p>
        </p:txBody>
      </p:sp>
    </p:spTree>
    <p:extLst>
      <p:ext uri="{BB962C8B-B14F-4D97-AF65-F5344CB8AC3E}">
        <p14:creationId xmlns:p14="http://schemas.microsoft.com/office/powerpoint/2010/main" val="308748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4ED8D-A389-4C6A-A017-169C43CA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964157" cy="1117599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Внешняя политика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2B2083-1503-4C04-A8F3-C67FB8343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254" y="1382203"/>
            <a:ext cx="6297103" cy="40935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b="1" dirty="0">
                <a:latin typeface="+mj-lt"/>
              </a:rPr>
              <a:t>Основные направления во внешней политике, проводимой Екатериной</a:t>
            </a:r>
            <a:r>
              <a:rPr lang="en-US" sz="2400" b="1" dirty="0">
                <a:latin typeface="+mj-lt"/>
              </a:rPr>
              <a:t> II</a:t>
            </a:r>
            <a:r>
              <a:rPr lang="ru-RU" sz="2400" b="1" dirty="0">
                <a:latin typeface="+mj-lt"/>
              </a:rPr>
              <a:t>: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Войны с Турцией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Русско-шведская война 1788-1790 гг. как очередная попытка шведов взять реванш за Северную войну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Разделы Речи Посполитой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Отношения с другими странами Европы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Отношения со странами и народами Средней Азии и Дальнего Востока.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6022C1-741A-4EC5-BEB5-4A24AAA01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43" y="275260"/>
            <a:ext cx="4892511" cy="63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8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5FC69-BD6A-4E72-B351-1C1F79A34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15" y="1"/>
            <a:ext cx="11447169" cy="913765"/>
          </a:xfrm>
        </p:spPr>
        <p:txBody>
          <a:bodyPr>
            <a:normAutofit/>
          </a:bodyPr>
          <a:lstStyle/>
          <a:p>
            <a:pPr algn="r"/>
            <a:r>
              <a:rPr lang="ru-RU" sz="2000" b="1" dirty="0">
                <a:solidFill>
                  <a:schemeClr val="bg2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Русско-турецкие войны Екатерины II</a:t>
            </a:r>
            <a:endParaRPr lang="ru-RU" sz="20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DEB08-DA7B-4B84-953A-684A9689F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12" y="303691"/>
            <a:ext cx="5975521" cy="143319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000" b="1" dirty="0">
                <a:latin typeface="+mj-lt"/>
              </a:rPr>
              <a:t>Причины:</a:t>
            </a:r>
          </a:p>
          <a:p>
            <a:pPr algn="just"/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России нужен был выход к Черному морю.</a:t>
            </a:r>
          </a:p>
          <a:p>
            <a:pPr algn="just"/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Турции же было необходимо воспрепятствовать усилению России в Черноморском регионе.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ADD27A-ECDA-4E0B-9440-48EE6170A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2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4800" y="889158"/>
            <a:ext cx="5164782" cy="5079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FEBCE0-4398-43D9-BEDD-3B4654B82BAC}"/>
              </a:ext>
            </a:extLst>
          </p:cNvPr>
          <p:cNvSpPr txBox="1"/>
          <p:nvPr/>
        </p:nvSpPr>
        <p:spPr>
          <a:xfrm>
            <a:off x="6347933" y="6075363"/>
            <a:ext cx="5471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+mj-lt"/>
              </a:rPr>
              <a:t>Русско-турецкая война 1768-1774 гг.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FA8B7-E6FA-481E-9BCB-5E6AEF58E64A}"/>
              </a:ext>
            </a:extLst>
          </p:cNvPr>
          <p:cNvSpPr txBox="1"/>
          <p:nvPr/>
        </p:nvSpPr>
        <p:spPr>
          <a:xfrm>
            <a:off x="372412" y="1890076"/>
            <a:ext cx="6048707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b="1" dirty="0">
                <a:latin typeface="+mj-lt"/>
              </a:rPr>
              <a:t>В 1768 г. </a:t>
            </a:r>
            <a:r>
              <a:rPr lang="ru-RU" sz="2000" dirty="0">
                <a:latin typeface="+mj-lt"/>
              </a:rPr>
              <a:t>Турция объявила войну России, рассчитывая на слабость Екатерины II.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Русская армия одержала победу в таких сражениях, как битва у Рябой Могилы, на реках Ларга и </a:t>
            </a:r>
            <a:r>
              <a:rPr lang="ru-RU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Кагул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Чесменский бой (</a:t>
            </a:r>
            <a:r>
              <a:rPr lang="ru-RU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1770 г.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), битва при </a:t>
            </a:r>
            <a:r>
              <a:rPr lang="ru-RU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Козлуджи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1774 г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1774 г.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подписан </a:t>
            </a:r>
            <a:r>
              <a:rPr lang="ru-RU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Кючук-Кайнарджийский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мирный договор, согласно которому Россия получала выход к Черному морю, а Крым становился независимым от Турции, которая обязалась выплатить России контрибуцию.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1783 г. 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манифестом императрицы Крым был фактически и юридически присоединен к России.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b="1" dirty="0">
                <a:effectLst/>
                <a:latin typeface="+mj-lt"/>
                <a:ea typeface="Calibri" panose="020F0502020204030204" pitchFamily="34" charset="0"/>
              </a:rPr>
              <a:t>В 1783 г. 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на волне этих побед под протекторат России добровольно вошла и Грузия.</a:t>
            </a:r>
            <a:endParaRPr lang="ru-RU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670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B06310-F9C5-4AB7-BD0A-F544BAA06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54" y="468555"/>
            <a:ext cx="11663680" cy="906304"/>
          </a:xfrm>
        </p:spPr>
        <p:txBody>
          <a:bodyPr>
            <a:normAutofit/>
          </a:bodyPr>
          <a:lstStyle/>
          <a:p>
            <a:pPr algn="r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Русско-турецкие войны Екатерины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II</a:t>
            </a:r>
            <a:endParaRPr lang="ru-RU" sz="20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E9F29-7FC6-4438-88D6-8DD2468881C3}"/>
              </a:ext>
            </a:extLst>
          </p:cNvPr>
          <p:cNvSpPr txBox="1"/>
          <p:nvPr/>
        </p:nvSpPr>
        <p:spPr>
          <a:xfrm>
            <a:off x="5044805" y="1374859"/>
            <a:ext cx="693492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В русско-турецкой войне </a:t>
            </a:r>
            <a:r>
              <a:rPr lang="ru-RU" sz="2000" b="1" dirty="0">
                <a:latin typeface="+mj-lt"/>
              </a:rPr>
              <a:t>1787-1791 гг. </a:t>
            </a:r>
            <a:r>
              <a:rPr lang="ru-RU" sz="2000" dirty="0">
                <a:latin typeface="+mj-lt"/>
              </a:rPr>
              <a:t>турки попытались взять реванш и вернуть утраченное в войне 1768-1774 гг.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0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Россия одержала победу в </a:t>
            </a:r>
            <a:r>
              <a:rPr lang="ru-RU" sz="2000" dirty="0" err="1">
                <a:latin typeface="+mj-lt"/>
              </a:rPr>
              <a:t>Кинбурнской</a:t>
            </a:r>
            <a:r>
              <a:rPr lang="ru-RU" sz="2000" dirty="0">
                <a:latin typeface="+mj-lt"/>
              </a:rPr>
              <a:t> битве </a:t>
            </a:r>
            <a:r>
              <a:rPr lang="ru-RU" sz="2000" b="1" dirty="0">
                <a:latin typeface="+mj-lt"/>
              </a:rPr>
              <a:t>1787 г.</a:t>
            </a:r>
            <a:r>
              <a:rPr lang="ru-RU" sz="2000" dirty="0">
                <a:latin typeface="+mj-lt"/>
              </a:rPr>
              <a:t>, сражении при реке </a:t>
            </a:r>
            <a:r>
              <a:rPr lang="ru-RU" sz="2000" dirty="0" err="1">
                <a:latin typeface="+mj-lt"/>
              </a:rPr>
              <a:t>Рымник</a:t>
            </a:r>
            <a:r>
              <a:rPr lang="ru-RU" sz="2000" dirty="0">
                <a:latin typeface="+mj-lt"/>
              </a:rPr>
              <a:t> и у г. </a:t>
            </a:r>
            <a:r>
              <a:rPr lang="ru-RU" sz="2000" dirty="0" err="1">
                <a:latin typeface="+mj-lt"/>
              </a:rPr>
              <a:t>Фокшаны</a:t>
            </a:r>
            <a:r>
              <a:rPr lang="ru-RU" sz="2000" dirty="0">
                <a:latin typeface="+mj-lt"/>
              </a:rPr>
              <a:t> </a:t>
            </a:r>
            <a:r>
              <a:rPr lang="ru-RU" sz="2000" b="1" dirty="0">
                <a:latin typeface="+mj-lt"/>
              </a:rPr>
              <a:t>1789 г.</a:t>
            </a:r>
            <a:r>
              <a:rPr lang="ru-RU" sz="2000" dirty="0">
                <a:latin typeface="+mj-lt"/>
              </a:rPr>
              <a:t>, взятие крепостей Очаков в </a:t>
            </a:r>
            <a:r>
              <a:rPr lang="ru-RU" sz="2000" b="1" dirty="0">
                <a:latin typeface="+mj-lt"/>
              </a:rPr>
              <a:t>1788 г.</a:t>
            </a:r>
            <a:r>
              <a:rPr lang="ru-RU" sz="2000" dirty="0">
                <a:latin typeface="+mj-lt"/>
              </a:rPr>
              <a:t> и Измаил в </a:t>
            </a:r>
            <a:r>
              <a:rPr lang="ru-RU" sz="2000" b="1" dirty="0">
                <a:latin typeface="+mj-lt"/>
              </a:rPr>
              <a:t>1790 г.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000" b="1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b="1" dirty="0">
                <a:latin typeface="+mj-lt"/>
                <a:ea typeface="Calibri" panose="020F0502020204030204" pitchFamily="34" charset="0"/>
              </a:rPr>
              <a:t>В</a:t>
            </a:r>
            <a:r>
              <a:rPr lang="ru-RU" sz="2000" b="1" dirty="0">
                <a:effectLst/>
                <a:latin typeface="+mj-lt"/>
                <a:ea typeface="Calibri" panose="020F0502020204030204" pitchFamily="34" charset="0"/>
              </a:rPr>
              <a:t> 1791 г. - </a:t>
            </a:r>
            <a:r>
              <a:rPr lang="ru-RU" sz="2000" dirty="0" err="1">
                <a:effectLst/>
                <a:latin typeface="+mj-lt"/>
                <a:ea typeface="Calibri" panose="020F0502020204030204" pitchFamily="34" charset="0"/>
              </a:rPr>
              <a:t>Ясский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 мирный договор, закреплявший присоединение Крыма к России и все завоевания Российской империи в обеих войнах.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Границы России были расширены, укреплены позиции страны в Северном Причерноморье, на Кавказе и Балканах. Возрос авторитет России на международной арене.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AF055C-DAAE-4C6B-9860-7AE67BE5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924560"/>
            <a:ext cx="4780645" cy="47917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091456-245D-4531-B3FE-5D75F0E84C56}"/>
              </a:ext>
            </a:extLst>
          </p:cNvPr>
          <p:cNvSpPr txBox="1"/>
          <p:nvPr/>
        </p:nvSpPr>
        <p:spPr>
          <a:xfrm>
            <a:off x="264160" y="5752199"/>
            <a:ext cx="385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Русско-турецкая война 1787-1791 гг. </a:t>
            </a:r>
          </a:p>
        </p:txBody>
      </p:sp>
    </p:spTree>
    <p:extLst>
      <p:ext uri="{BB962C8B-B14F-4D97-AF65-F5344CB8AC3E}">
        <p14:creationId xmlns:p14="http://schemas.microsoft.com/office/powerpoint/2010/main" val="253752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BD095-C13C-4E8F-9A06-EE8DE5C6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0"/>
            <a:ext cx="11318240" cy="863600"/>
          </a:xfrm>
        </p:spPr>
        <p:txBody>
          <a:bodyPr>
            <a:normAutofit/>
          </a:bodyPr>
          <a:lstStyle/>
          <a:p>
            <a:pPr algn="r"/>
            <a:r>
              <a:rPr lang="ru-RU" sz="2000" kern="0" dirty="0">
                <a:solidFill>
                  <a:schemeClr val="bg2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Русско-шведская война 1788-1790 гг.</a:t>
            </a:r>
            <a:endParaRPr lang="ru-RU" sz="22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0788BCF-6AAE-4ED6-B97D-0B94769EF6E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4716780" y="785966"/>
            <a:ext cx="7038340" cy="268696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sz="2500" dirty="0">
                <a:effectLst/>
                <a:latin typeface="+mj-lt"/>
                <a:ea typeface="Calibri" panose="020F0502020204030204" pitchFamily="34" charset="0"/>
              </a:rPr>
              <a:t>Швеция на протяжении всего XVIII века стремилась взять реванш за поражение в Северной войне (1700-1721 гг.).</a:t>
            </a:r>
          </a:p>
          <a:p>
            <a:pPr algn="just"/>
            <a:r>
              <a:rPr lang="ru-RU" sz="2500" b="1" dirty="0">
                <a:effectLst/>
                <a:latin typeface="+mj-lt"/>
                <a:ea typeface="Calibri" panose="020F0502020204030204" pitchFamily="34" charset="0"/>
              </a:rPr>
              <a:t>21 июня 1788 г. </a:t>
            </a:r>
            <a:r>
              <a:rPr lang="ru-RU" sz="2500" dirty="0">
                <a:effectLst/>
                <a:latin typeface="+mj-lt"/>
                <a:ea typeface="Calibri" panose="020F0502020204030204" pitchFamily="34" charset="0"/>
              </a:rPr>
              <a:t>шведская армия под командованием короля Густава III вторглась в русскую Финляндию</a:t>
            </a:r>
            <a:r>
              <a:rPr lang="ru-RU" sz="2500" dirty="0">
                <a:latin typeface="+mj-lt"/>
                <a:ea typeface="Calibri" panose="020F0502020204030204" pitchFamily="34" charset="0"/>
              </a:rPr>
              <a:t>.</a:t>
            </a:r>
          </a:p>
          <a:p>
            <a:pPr algn="just"/>
            <a:r>
              <a:rPr lang="ru-RU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Швеция была поддержана Пруссией, Англией и Голландией. А российскую сторону взяла Датско-норвежская уния.</a:t>
            </a:r>
          </a:p>
          <a:p>
            <a:pPr algn="just"/>
            <a:r>
              <a:rPr lang="ru-RU" sz="25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1790 г. - </a:t>
            </a:r>
            <a:r>
              <a:rPr lang="ru-RU" sz="25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Верельский</a:t>
            </a:r>
            <a:r>
              <a:rPr lang="ru-RU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мирный договор, подтвердивший условия </a:t>
            </a:r>
            <a:r>
              <a:rPr lang="ru-RU" sz="25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Ништадтского</a:t>
            </a:r>
            <a:r>
              <a:rPr lang="ru-RU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25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Абоского</a:t>
            </a:r>
            <a:r>
              <a:rPr lang="ru-RU" sz="2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договоров; Швеции пришлось разорвать союз с Турцией. Россия вновь подтвердила свои права на все завоевания Петра Великого.</a:t>
            </a:r>
          </a:p>
          <a:p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F601A8-DE4B-4090-BDD3-859233778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8000" contrast="43000"/>
                    </a14:imgEffect>
                  </a14:imgLayer>
                </a14:imgProps>
              </a:ext>
            </a:extLst>
          </a:blip>
          <a:srcRect l="425" t="18539" r="490" b="3153"/>
          <a:stretch/>
        </p:blipFill>
        <p:spPr>
          <a:xfrm>
            <a:off x="5307647" y="3429000"/>
            <a:ext cx="5856605" cy="32363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1FF2C7-1C38-46E0-B96C-1AFA45CE16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4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</a:extLst>
          </a:blip>
          <a:srcRect l="31765" t="2207" r="1759" b="1626"/>
          <a:stretch/>
        </p:blipFill>
        <p:spPr>
          <a:xfrm>
            <a:off x="436880" y="785966"/>
            <a:ext cx="4279900" cy="4666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EBEAC7-E8BC-4D58-BD0F-4AF6373294D8}"/>
              </a:ext>
            </a:extLst>
          </p:cNvPr>
          <p:cNvSpPr txBox="1"/>
          <p:nvPr/>
        </p:nvSpPr>
        <p:spPr>
          <a:xfrm>
            <a:off x="260350" y="5553880"/>
            <a:ext cx="463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Карта русско-шведской войны 1788-1790 гг.</a:t>
            </a:r>
          </a:p>
        </p:txBody>
      </p:sp>
    </p:spTree>
    <p:extLst>
      <p:ext uri="{BB962C8B-B14F-4D97-AF65-F5344CB8AC3E}">
        <p14:creationId xmlns:p14="http://schemas.microsoft.com/office/powerpoint/2010/main" val="321740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07659-7A9E-4C68-83C0-5F78318D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3915"/>
          </a:xfrm>
        </p:spPr>
        <p:txBody>
          <a:bodyPr>
            <a:normAutofit/>
          </a:bodyPr>
          <a:lstStyle/>
          <a:p>
            <a:pPr algn="r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Разделы Речи Посполитой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20CC58-85CF-48AF-8472-E29A21213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18" y="664686"/>
            <a:ext cx="11821160" cy="578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effectLst/>
                <a:latin typeface="+mj-lt"/>
                <a:ea typeface="Calibri" panose="020F0502020204030204" pitchFamily="34" charset="0"/>
              </a:rPr>
              <a:t>Во второй половине XVIII века Речь Посполитая представляла собой федерацию Польши и Литвы. </a:t>
            </a:r>
            <a:endParaRPr lang="ru-RU" sz="2200" dirty="0"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45CADF-9854-4440-9B2F-46177DA0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6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6726" y="1243171"/>
            <a:ext cx="7018543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6A0741-0E5C-42BB-8947-E515B6C9F09F}"/>
              </a:ext>
            </a:extLst>
          </p:cNvPr>
          <p:cNvSpPr txBox="1"/>
          <p:nvPr/>
        </p:nvSpPr>
        <p:spPr>
          <a:xfrm>
            <a:off x="185419" y="5757069"/>
            <a:ext cx="118211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+mj-lt"/>
              </a:rPr>
              <a:t>Речь Посполитая перестала существовать, а в составе России оказалась вся Беларусь, Украина и Прибалтика. Население России пополнилось на несколько миллионов человек, границы значительно расширились, но обострился национальный вопрос. </a:t>
            </a:r>
          </a:p>
        </p:txBody>
      </p:sp>
    </p:spTree>
    <p:extLst>
      <p:ext uri="{BB962C8B-B14F-4D97-AF65-F5344CB8AC3E}">
        <p14:creationId xmlns:p14="http://schemas.microsoft.com/office/powerpoint/2010/main" val="373664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3107F4-007B-46DC-9057-F747AC15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761980" cy="875825"/>
          </a:xfrm>
        </p:spPr>
        <p:txBody>
          <a:bodyPr>
            <a:normAutofit/>
          </a:bodyPr>
          <a:lstStyle/>
          <a:p>
            <a:pPr algn="r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Отношения России с другими странами Европы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98D94B-E142-4776-A475-415403C0A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20" y="965200"/>
            <a:ext cx="11008360" cy="5527040"/>
          </a:xfrm>
          <a:custGeom>
            <a:avLst/>
            <a:gdLst>
              <a:gd name="connsiteX0" fmla="*/ 0 w 11008360"/>
              <a:gd name="connsiteY0" fmla="*/ 0 h 5527040"/>
              <a:gd name="connsiteX1" fmla="*/ 688023 w 11008360"/>
              <a:gd name="connsiteY1" fmla="*/ 0 h 5527040"/>
              <a:gd name="connsiteX2" fmla="*/ 1486129 w 11008360"/>
              <a:gd name="connsiteY2" fmla="*/ 0 h 5527040"/>
              <a:gd name="connsiteX3" fmla="*/ 2284235 w 11008360"/>
              <a:gd name="connsiteY3" fmla="*/ 0 h 5527040"/>
              <a:gd name="connsiteX4" fmla="*/ 3192424 w 11008360"/>
              <a:gd name="connsiteY4" fmla="*/ 0 h 5527040"/>
              <a:gd name="connsiteX5" fmla="*/ 3880447 w 11008360"/>
              <a:gd name="connsiteY5" fmla="*/ 0 h 5527040"/>
              <a:gd name="connsiteX6" fmla="*/ 4678553 w 11008360"/>
              <a:gd name="connsiteY6" fmla="*/ 0 h 5527040"/>
              <a:gd name="connsiteX7" fmla="*/ 5366576 w 11008360"/>
              <a:gd name="connsiteY7" fmla="*/ 0 h 5527040"/>
              <a:gd name="connsiteX8" fmla="*/ 6054598 w 11008360"/>
              <a:gd name="connsiteY8" fmla="*/ 0 h 5527040"/>
              <a:gd name="connsiteX9" fmla="*/ 6742621 w 11008360"/>
              <a:gd name="connsiteY9" fmla="*/ 0 h 5527040"/>
              <a:gd name="connsiteX10" fmla="*/ 7100392 w 11008360"/>
              <a:gd name="connsiteY10" fmla="*/ 0 h 5527040"/>
              <a:gd name="connsiteX11" fmla="*/ 7898498 w 11008360"/>
              <a:gd name="connsiteY11" fmla="*/ 0 h 5527040"/>
              <a:gd name="connsiteX12" fmla="*/ 8256270 w 11008360"/>
              <a:gd name="connsiteY12" fmla="*/ 0 h 5527040"/>
              <a:gd name="connsiteX13" fmla="*/ 8944293 w 11008360"/>
              <a:gd name="connsiteY13" fmla="*/ 0 h 5527040"/>
              <a:gd name="connsiteX14" fmla="*/ 9852482 w 11008360"/>
              <a:gd name="connsiteY14" fmla="*/ 0 h 5527040"/>
              <a:gd name="connsiteX15" fmla="*/ 11008360 w 11008360"/>
              <a:gd name="connsiteY15" fmla="*/ 0 h 5527040"/>
              <a:gd name="connsiteX16" fmla="*/ 11008360 w 11008360"/>
              <a:gd name="connsiteY16" fmla="*/ 746150 h 5527040"/>
              <a:gd name="connsiteX17" fmla="*/ 11008360 w 11008360"/>
              <a:gd name="connsiteY17" fmla="*/ 1326490 h 5527040"/>
              <a:gd name="connsiteX18" fmla="*/ 11008360 w 11008360"/>
              <a:gd name="connsiteY18" fmla="*/ 1906829 h 5527040"/>
              <a:gd name="connsiteX19" fmla="*/ 11008360 w 11008360"/>
              <a:gd name="connsiteY19" fmla="*/ 2597709 h 5527040"/>
              <a:gd name="connsiteX20" fmla="*/ 11008360 w 11008360"/>
              <a:gd name="connsiteY20" fmla="*/ 3288589 h 5527040"/>
              <a:gd name="connsiteX21" fmla="*/ 11008360 w 11008360"/>
              <a:gd name="connsiteY21" fmla="*/ 3924198 h 5527040"/>
              <a:gd name="connsiteX22" fmla="*/ 11008360 w 11008360"/>
              <a:gd name="connsiteY22" fmla="*/ 4725619 h 5527040"/>
              <a:gd name="connsiteX23" fmla="*/ 11008360 w 11008360"/>
              <a:gd name="connsiteY23" fmla="*/ 5527040 h 5527040"/>
              <a:gd name="connsiteX24" fmla="*/ 10100170 w 11008360"/>
              <a:gd name="connsiteY24" fmla="*/ 5527040 h 5527040"/>
              <a:gd name="connsiteX25" fmla="*/ 9302064 w 11008360"/>
              <a:gd name="connsiteY25" fmla="*/ 5527040 h 5527040"/>
              <a:gd name="connsiteX26" fmla="*/ 8944293 w 11008360"/>
              <a:gd name="connsiteY26" fmla="*/ 5527040 h 5527040"/>
              <a:gd name="connsiteX27" fmla="*/ 8036103 w 11008360"/>
              <a:gd name="connsiteY27" fmla="*/ 5527040 h 5527040"/>
              <a:gd name="connsiteX28" fmla="*/ 7458164 w 11008360"/>
              <a:gd name="connsiteY28" fmla="*/ 5527040 h 5527040"/>
              <a:gd name="connsiteX29" fmla="*/ 6660058 w 11008360"/>
              <a:gd name="connsiteY29" fmla="*/ 5527040 h 5527040"/>
              <a:gd name="connsiteX30" fmla="*/ 6302286 w 11008360"/>
              <a:gd name="connsiteY30" fmla="*/ 5527040 h 5527040"/>
              <a:gd name="connsiteX31" fmla="*/ 5394096 w 11008360"/>
              <a:gd name="connsiteY31" fmla="*/ 5527040 h 5527040"/>
              <a:gd name="connsiteX32" fmla="*/ 4816158 w 11008360"/>
              <a:gd name="connsiteY32" fmla="*/ 5527040 h 5527040"/>
              <a:gd name="connsiteX33" fmla="*/ 4128135 w 11008360"/>
              <a:gd name="connsiteY33" fmla="*/ 5527040 h 5527040"/>
              <a:gd name="connsiteX34" fmla="*/ 3660280 w 11008360"/>
              <a:gd name="connsiteY34" fmla="*/ 5527040 h 5527040"/>
              <a:gd name="connsiteX35" fmla="*/ 2862174 w 11008360"/>
              <a:gd name="connsiteY35" fmla="*/ 5527040 h 5527040"/>
              <a:gd name="connsiteX36" fmla="*/ 1953984 w 11008360"/>
              <a:gd name="connsiteY36" fmla="*/ 5527040 h 5527040"/>
              <a:gd name="connsiteX37" fmla="*/ 1376045 w 11008360"/>
              <a:gd name="connsiteY37" fmla="*/ 5527040 h 5527040"/>
              <a:gd name="connsiteX38" fmla="*/ 0 w 11008360"/>
              <a:gd name="connsiteY38" fmla="*/ 5527040 h 5527040"/>
              <a:gd name="connsiteX39" fmla="*/ 0 w 11008360"/>
              <a:gd name="connsiteY39" fmla="*/ 4836160 h 5527040"/>
              <a:gd name="connsiteX40" fmla="*/ 0 w 11008360"/>
              <a:gd name="connsiteY40" fmla="*/ 4145280 h 5527040"/>
              <a:gd name="connsiteX41" fmla="*/ 0 w 11008360"/>
              <a:gd name="connsiteY41" fmla="*/ 3399130 h 5527040"/>
              <a:gd name="connsiteX42" fmla="*/ 0 w 11008360"/>
              <a:gd name="connsiteY42" fmla="*/ 2708250 h 5527040"/>
              <a:gd name="connsiteX43" fmla="*/ 0 w 11008360"/>
              <a:gd name="connsiteY43" fmla="*/ 1962099 h 5527040"/>
              <a:gd name="connsiteX44" fmla="*/ 0 w 11008360"/>
              <a:gd name="connsiteY44" fmla="*/ 1215949 h 5527040"/>
              <a:gd name="connsiteX45" fmla="*/ 0 w 11008360"/>
              <a:gd name="connsiteY45" fmla="*/ 0 h 552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008360" h="5527040" fill="none" extrusionOk="0">
                <a:moveTo>
                  <a:pt x="0" y="0"/>
                </a:moveTo>
                <a:cubicBezTo>
                  <a:pt x="325166" y="-28263"/>
                  <a:pt x="431688" y="11586"/>
                  <a:pt x="688023" y="0"/>
                </a:cubicBezTo>
                <a:cubicBezTo>
                  <a:pt x="944358" y="-11586"/>
                  <a:pt x="1305531" y="-25054"/>
                  <a:pt x="1486129" y="0"/>
                </a:cubicBezTo>
                <a:cubicBezTo>
                  <a:pt x="1666727" y="25054"/>
                  <a:pt x="2016642" y="29036"/>
                  <a:pt x="2284235" y="0"/>
                </a:cubicBezTo>
                <a:cubicBezTo>
                  <a:pt x="2551828" y="-29036"/>
                  <a:pt x="2762335" y="-33552"/>
                  <a:pt x="3192424" y="0"/>
                </a:cubicBezTo>
                <a:cubicBezTo>
                  <a:pt x="3622513" y="33552"/>
                  <a:pt x="3598276" y="-1974"/>
                  <a:pt x="3880447" y="0"/>
                </a:cubicBezTo>
                <a:cubicBezTo>
                  <a:pt x="4162618" y="1974"/>
                  <a:pt x="4462062" y="23675"/>
                  <a:pt x="4678553" y="0"/>
                </a:cubicBezTo>
                <a:cubicBezTo>
                  <a:pt x="4895044" y="-23675"/>
                  <a:pt x="5114750" y="20059"/>
                  <a:pt x="5366576" y="0"/>
                </a:cubicBezTo>
                <a:cubicBezTo>
                  <a:pt x="5618402" y="-20059"/>
                  <a:pt x="5743360" y="20204"/>
                  <a:pt x="6054598" y="0"/>
                </a:cubicBezTo>
                <a:cubicBezTo>
                  <a:pt x="6365836" y="-20204"/>
                  <a:pt x="6443133" y="-25851"/>
                  <a:pt x="6742621" y="0"/>
                </a:cubicBezTo>
                <a:cubicBezTo>
                  <a:pt x="7042109" y="25851"/>
                  <a:pt x="6930040" y="2268"/>
                  <a:pt x="7100392" y="0"/>
                </a:cubicBezTo>
                <a:cubicBezTo>
                  <a:pt x="7270744" y="-2268"/>
                  <a:pt x="7645219" y="-31720"/>
                  <a:pt x="7898498" y="0"/>
                </a:cubicBezTo>
                <a:cubicBezTo>
                  <a:pt x="8151777" y="31720"/>
                  <a:pt x="8156272" y="5898"/>
                  <a:pt x="8256270" y="0"/>
                </a:cubicBezTo>
                <a:cubicBezTo>
                  <a:pt x="8356268" y="-5898"/>
                  <a:pt x="8739037" y="25576"/>
                  <a:pt x="8944293" y="0"/>
                </a:cubicBezTo>
                <a:cubicBezTo>
                  <a:pt x="9149549" y="-25576"/>
                  <a:pt x="9400860" y="-26686"/>
                  <a:pt x="9852482" y="0"/>
                </a:cubicBezTo>
                <a:cubicBezTo>
                  <a:pt x="10304104" y="26686"/>
                  <a:pt x="10746361" y="45591"/>
                  <a:pt x="11008360" y="0"/>
                </a:cubicBezTo>
                <a:cubicBezTo>
                  <a:pt x="10986106" y="215953"/>
                  <a:pt x="10986505" y="396777"/>
                  <a:pt x="11008360" y="746150"/>
                </a:cubicBezTo>
                <a:cubicBezTo>
                  <a:pt x="11030216" y="1095523"/>
                  <a:pt x="11014901" y="1094558"/>
                  <a:pt x="11008360" y="1326490"/>
                </a:cubicBezTo>
                <a:cubicBezTo>
                  <a:pt x="11001819" y="1558422"/>
                  <a:pt x="10981382" y="1632624"/>
                  <a:pt x="11008360" y="1906829"/>
                </a:cubicBezTo>
                <a:cubicBezTo>
                  <a:pt x="11035338" y="2181034"/>
                  <a:pt x="10974221" y="2316329"/>
                  <a:pt x="11008360" y="2597709"/>
                </a:cubicBezTo>
                <a:cubicBezTo>
                  <a:pt x="11042499" y="2879089"/>
                  <a:pt x="11018313" y="3030182"/>
                  <a:pt x="11008360" y="3288589"/>
                </a:cubicBezTo>
                <a:cubicBezTo>
                  <a:pt x="10998407" y="3546996"/>
                  <a:pt x="11037591" y="3770272"/>
                  <a:pt x="11008360" y="3924198"/>
                </a:cubicBezTo>
                <a:cubicBezTo>
                  <a:pt x="10979129" y="4078124"/>
                  <a:pt x="10971004" y="4369500"/>
                  <a:pt x="11008360" y="4725619"/>
                </a:cubicBezTo>
                <a:cubicBezTo>
                  <a:pt x="11045716" y="5081738"/>
                  <a:pt x="10981873" y="5217875"/>
                  <a:pt x="11008360" y="5527040"/>
                </a:cubicBezTo>
                <a:cubicBezTo>
                  <a:pt x="10705476" y="5545360"/>
                  <a:pt x="10368500" y="5555932"/>
                  <a:pt x="10100170" y="5527040"/>
                </a:cubicBezTo>
                <a:cubicBezTo>
                  <a:pt x="9831840" y="5498149"/>
                  <a:pt x="9641256" y="5565131"/>
                  <a:pt x="9302064" y="5527040"/>
                </a:cubicBezTo>
                <a:cubicBezTo>
                  <a:pt x="8962872" y="5488949"/>
                  <a:pt x="9039659" y="5526940"/>
                  <a:pt x="8944293" y="5527040"/>
                </a:cubicBezTo>
                <a:cubicBezTo>
                  <a:pt x="8848927" y="5527140"/>
                  <a:pt x="8429966" y="5505168"/>
                  <a:pt x="8036103" y="5527040"/>
                </a:cubicBezTo>
                <a:cubicBezTo>
                  <a:pt x="7642240" y="5548913"/>
                  <a:pt x="7701705" y="5522494"/>
                  <a:pt x="7458164" y="5527040"/>
                </a:cubicBezTo>
                <a:cubicBezTo>
                  <a:pt x="7214623" y="5531586"/>
                  <a:pt x="6860133" y="5490310"/>
                  <a:pt x="6660058" y="5527040"/>
                </a:cubicBezTo>
                <a:cubicBezTo>
                  <a:pt x="6459983" y="5563770"/>
                  <a:pt x="6439853" y="5511673"/>
                  <a:pt x="6302286" y="5527040"/>
                </a:cubicBezTo>
                <a:cubicBezTo>
                  <a:pt x="6164719" y="5542407"/>
                  <a:pt x="5775386" y="5502704"/>
                  <a:pt x="5394096" y="5527040"/>
                </a:cubicBezTo>
                <a:cubicBezTo>
                  <a:pt x="5012806" y="5551377"/>
                  <a:pt x="4968843" y="5498886"/>
                  <a:pt x="4816158" y="5527040"/>
                </a:cubicBezTo>
                <a:cubicBezTo>
                  <a:pt x="4663473" y="5555194"/>
                  <a:pt x="4316811" y="5507454"/>
                  <a:pt x="4128135" y="5527040"/>
                </a:cubicBezTo>
                <a:cubicBezTo>
                  <a:pt x="3939459" y="5546626"/>
                  <a:pt x="3838968" y="5506522"/>
                  <a:pt x="3660280" y="5527040"/>
                </a:cubicBezTo>
                <a:cubicBezTo>
                  <a:pt x="3481592" y="5547558"/>
                  <a:pt x="3222836" y="5545158"/>
                  <a:pt x="2862174" y="5527040"/>
                </a:cubicBezTo>
                <a:cubicBezTo>
                  <a:pt x="2501512" y="5508922"/>
                  <a:pt x="2329966" y="5533654"/>
                  <a:pt x="1953984" y="5527040"/>
                </a:cubicBezTo>
                <a:cubicBezTo>
                  <a:pt x="1578002" y="5520427"/>
                  <a:pt x="1611171" y="5543781"/>
                  <a:pt x="1376045" y="5527040"/>
                </a:cubicBezTo>
                <a:cubicBezTo>
                  <a:pt x="1140919" y="5510299"/>
                  <a:pt x="608766" y="5553999"/>
                  <a:pt x="0" y="5527040"/>
                </a:cubicBezTo>
                <a:cubicBezTo>
                  <a:pt x="34154" y="5186701"/>
                  <a:pt x="24255" y="5107719"/>
                  <a:pt x="0" y="4836160"/>
                </a:cubicBezTo>
                <a:cubicBezTo>
                  <a:pt x="-24255" y="4564601"/>
                  <a:pt x="-21136" y="4352595"/>
                  <a:pt x="0" y="4145280"/>
                </a:cubicBezTo>
                <a:cubicBezTo>
                  <a:pt x="21136" y="3937965"/>
                  <a:pt x="-19494" y="3659622"/>
                  <a:pt x="0" y="3399130"/>
                </a:cubicBezTo>
                <a:cubicBezTo>
                  <a:pt x="19494" y="3138638"/>
                  <a:pt x="6785" y="2898516"/>
                  <a:pt x="0" y="2708250"/>
                </a:cubicBezTo>
                <a:cubicBezTo>
                  <a:pt x="-6785" y="2517984"/>
                  <a:pt x="-5019" y="2117802"/>
                  <a:pt x="0" y="1962099"/>
                </a:cubicBezTo>
                <a:cubicBezTo>
                  <a:pt x="5019" y="1806396"/>
                  <a:pt x="7733" y="1563203"/>
                  <a:pt x="0" y="1215949"/>
                </a:cubicBezTo>
                <a:cubicBezTo>
                  <a:pt x="-7733" y="868695"/>
                  <a:pt x="-57636" y="323266"/>
                  <a:pt x="0" y="0"/>
                </a:cubicBezTo>
                <a:close/>
              </a:path>
              <a:path w="11008360" h="5527040" stroke="0" extrusionOk="0">
                <a:moveTo>
                  <a:pt x="0" y="0"/>
                </a:moveTo>
                <a:cubicBezTo>
                  <a:pt x="202324" y="9977"/>
                  <a:pt x="454242" y="2888"/>
                  <a:pt x="577939" y="0"/>
                </a:cubicBezTo>
                <a:cubicBezTo>
                  <a:pt x="701636" y="-2888"/>
                  <a:pt x="854903" y="8313"/>
                  <a:pt x="935711" y="0"/>
                </a:cubicBezTo>
                <a:cubicBezTo>
                  <a:pt x="1016519" y="-8313"/>
                  <a:pt x="1437847" y="13711"/>
                  <a:pt x="1843900" y="0"/>
                </a:cubicBezTo>
                <a:cubicBezTo>
                  <a:pt x="2249953" y="-13711"/>
                  <a:pt x="2207114" y="26838"/>
                  <a:pt x="2421839" y="0"/>
                </a:cubicBezTo>
                <a:cubicBezTo>
                  <a:pt x="2636564" y="-26838"/>
                  <a:pt x="2864225" y="-8982"/>
                  <a:pt x="2999778" y="0"/>
                </a:cubicBezTo>
                <a:cubicBezTo>
                  <a:pt x="3135331" y="8982"/>
                  <a:pt x="3656803" y="-40684"/>
                  <a:pt x="3907968" y="0"/>
                </a:cubicBezTo>
                <a:cubicBezTo>
                  <a:pt x="4159133" y="40684"/>
                  <a:pt x="4256642" y="-21903"/>
                  <a:pt x="4375823" y="0"/>
                </a:cubicBezTo>
                <a:cubicBezTo>
                  <a:pt x="4495005" y="21903"/>
                  <a:pt x="5097371" y="-2969"/>
                  <a:pt x="5284013" y="0"/>
                </a:cubicBezTo>
                <a:cubicBezTo>
                  <a:pt x="5470655" y="2969"/>
                  <a:pt x="5856429" y="-1432"/>
                  <a:pt x="6192203" y="0"/>
                </a:cubicBezTo>
                <a:cubicBezTo>
                  <a:pt x="6527977" y="1432"/>
                  <a:pt x="6590620" y="-22443"/>
                  <a:pt x="6880225" y="0"/>
                </a:cubicBezTo>
                <a:cubicBezTo>
                  <a:pt x="7169830" y="22443"/>
                  <a:pt x="7513015" y="37295"/>
                  <a:pt x="7788415" y="0"/>
                </a:cubicBezTo>
                <a:cubicBezTo>
                  <a:pt x="8063815" y="-37295"/>
                  <a:pt x="8250369" y="-11850"/>
                  <a:pt x="8366354" y="0"/>
                </a:cubicBezTo>
                <a:cubicBezTo>
                  <a:pt x="8482339" y="11850"/>
                  <a:pt x="8713639" y="14343"/>
                  <a:pt x="8944293" y="0"/>
                </a:cubicBezTo>
                <a:cubicBezTo>
                  <a:pt x="9174947" y="-14343"/>
                  <a:pt x="9365451" y="20952"/>
                  <a:pt x="9742399" y="0"/>
                </a:cubicBezTo>
                <a:cubicBezTo>
                  <a:pt x="10119347" y="-20952"/>
                  <a:pt x="10198309" y="21719"/>
                  <a:pt x="10320338" y="0"/>
                </a:cubicBezTo>
                <a:cubicBezTo>
                  <a:pt x="10442367" y="-21719"/>
                  <a:pt x="10718611" y="-24839"/>
                  <a:pt x="11008360" y="0"/>
                </a:cubicBezTo>
                <a:cubicBezTo>
                  <a:pt x="11017554" y="248193"/>
                  <a:pt x="11036552" y="533254"/>
                  <a:pt x="11008360" y="801421"/>
                </a:cubicBezTo>
                <a:cubicBezTo>
                  <a:pt x="10980168" y="1069588"/>
                  <a:pt x="10996519" y="1392584"/>
                  <a:pt x="11008360" y="1547571"/>
                </a:cubicBezTo>
                <a:cubicBezTo>
                  <a:pt x="11020202" y="1702558"/>
                  <a:pt x="11037751" y="1937811"/>
                  <a:pt x="11008360" y="2293722"/>
                </a:cubicBezTo>
                <a:cubicBezTo>
                  <a:pt x="10978969" y="2649633"/>
                  <a:pt x="11009448" y="2614888"/>
                  <a:pt x="11008360" y="2818790"/>
                </a:cubicBezTo>
                <a:cubicBezTo>
                  <a:pt x="11007272" y="3022692"/>
                  <a:pt x="11013226" y="3197378"/>
                  <a:pt x="11008360" y="3399130"/>
                </a:cubicBezTo>
                <a:cubicBezTo>
                  <a:pt x="11003494" y="3600882"/>
                  <a:pt x="11037246" y="3847709"/>
                  <a:pt x="11008360" y="4145280"/>
                </a:cubicBezTo>
                <a:cubicBezTo>
                  <a:pt x="10979475" y="4442851"/>
                  <a:pt x="11002919" y="4494336"/>
                  <a:pt x="11008360" y="4780890"/>
                </a:cubicBezTo>
                <a:cubicBezTo>
                  <a:pt x="11013802" y="5067444"/>
                  <a:pt x="11032858" y="5248582"/>
                  <a:pt x="11008360" y="5527040"/>
                </a:cubicBezTo>
                <a:cubicBezTo>
                  <a:pt x="10644050" y="5522469"/>
                  <a:pt x="10451579" y="5540357"/>
                  <a:pt x="10210254" y="5527040"/>
                </a:cubicBezTo>
                <a:cubicBezTo>
                  <a:pt x="9968929" y="5513723"/>
                  <a:pt x="9953307" y="5514167"/>
                  <a:pt x="9852482" y="5527040"/>
                </a:cubicBezTo>
                <a:cubicBezTo>
                  <a:pt x="9751657" y="5539913"/>
                  <a:pt x="9343377" y="5538075"/>
                  <a:pt x="9164460" y="5527040"/>
                </a:cubicBezTo>
                <a:cubicBezTo>
                  <a:pt x="8985543" y="5516005"/>
                  <a:pt x="8874169" y="5525455"/>
                  <a:pt x="8696604" y="5527040"/>
                </a:cubicBezTo>
                <a:cubicBezTo>
                  <a:pt x="8519039" y="5528625"/>
                  <a:pt x="8133904" y="5541764"/>
                  <a:pt x="7898498" y="5527040"/>
                </a:cubicBezTo>
                <a:cubicBezTo>
                  <a:pt x="7663092" y="5512316"/>
                  <a:pt x="7557307" y="5520053"/>
                  <a:pt x="7430643" y="5527040"/>
                </a:cubicBezTo>
                <a:cubicBezTo>
                  <a:pt x="7303979" y="5534027"/>
                  <a:pt x="6929930" y="5560626"/>
                  <a:pt x="6632537" y="5527040"/>
                </a:cubicBezTo>
                <a:cubicBezTo>
                  <a:pt x="6335144" y="5493454"/>
                  <a:pt x="6388779" y="5524764"/>
                  <a:pt x="6274765" y="5527040"/>
                </a:cubicBezTo>
                <a:cubicBezTo>
                  <a:pt x="6160751" y="5529316"/>
                  <a:pt x="5768910" y="5566866"/>
                  <a:pt x="5476659" y="5527040"/>
                </a:cubicBezTo>
                <a:cubicBezTo>
                  <a:pt x="5184408" y="5487214"/>
                  <a:pt x="5216333" y="5545370"/>
                  <a:pt x="5008804" y="5527040"/>
                </a:cubicBezTo>
                <a:cubicBezTo>
                  <a:pt x="4801276" y="5508710"/>
                  <a:pt x="4772126" y="5515072"/>
                  <a:pt x="4651032" y="5527040"/>
                </a:cubicBezTo>
                <a:cubicBezTo>
                  <a:pt x="4529938" y="5539008"/>
                  <a:pt x="4363756" y="5529495"/>
                  <a:pt x="4183177" y="5527040"/>
                </a:cubicBezTo>
                <a:cubicBezTo>
                  <a:pt x="4002599" y="5524585"/>
                  <a:pt x="3689282" y="5561917"/>
                  <a:pt x="3385071" y="5527040"/>
                </a:cubicBezTo>
                <a:cubicBezTo>
                  <a:pt x="3080860" y="5492163"/>
                  <a:pt x="3087394" y="5517831"/>
                  <a:pt x="2917215" y="5527040"/>
                </a:cubicBezTo>
                <a:cubicBezTo>
                  <a:pt x="2747036" y="5536249"/>
                  <a:pt x="2681699" y="5525835"/>
                  <a:pt x="2559444" y="5527040"/>
                </a:cubicBezTo>
                <a:cubicBezTo>
                  <a:pt x="2437189" y="5528245"/>
                  <a:pt x="2273115" y="5506207"/>
                  <a:pt x="2091588" y="5527040"/>
                </a:cubicBezTo>
                <a:cubicBezTo>
                  <a:pt x="1910061" y="5547873"/>
                  <a:pt x="1732794" y="5514193"/>
                  <a:pt x="1513650" y="5527040"/>
                </a:cubicBezTo>
                <a:cubicBezTo>
                  <a:pt x="1294506" y="5539887"/>
                  <a:pt x="1141367" y="5545185"/>
                  <a:pt x="825627" y="5527040"/>
                </a:cubicBezTo>
                <a:cubicBezTo>
                  <a:pt x="509887" y="5508895"/>
                  <a:pt x="238265" y="5550866"/>
                  <a:pt x="0" y="5527040"/>
                </a:cubicBezTo>
                <a:cubicBezTo>
                  <a:pt x="-25309" y="5298813"/>
                  <a:pt x="9700" y="4982119"/>
                  <a:pt x="0" y="4725619"/>
                </a:cubicBezTo>
                <a:cubicBezTo>
                  <a:pt x="-9700" y="4469119"/>
                  <a:pt x="-4292" y="4306108"/>
                  <a:pt x="0" y="4034739"/>
                </a:cubicBezTo>
                <a:cubicBezTo>
                  <a:pt x="4292" y="3763370"/>
                  <a:pt x="693" y="3570809"/>
                  <a:pt x="0" y="3343859"/>
                </a:cubicBezTo>
                <a:cubicBezTo>
                  <a:pt x="-693" y="3116909"/>
                  <a:pt x="-1589" y="2997896"/>
                  <a:pt x="0" y="2652979"/>
                </a:cubicBezTo>
                <a:cubicBezTo>
                  <a:pt x="1589" y="2308062"/>
                  <a:pt x="-31854" y="2286682"/>
                  <a:pt x="0" y="1962099"/>
                </a:cubicBezTo>
                <a:cubicBezTo>
                  <a:pt x="31854" y="1637516"/>
                  <a:pt x="-7235" y="1603378"/>
                  <a:pt x="0" y="1326490"/>
                </a:cubicBezTo>
                <a:cubicBezTo>
                  <a:pt x="7235" y="1049602"/>
                  <a:pt x="57546" y="348314"/>
                  <a:pt x="0" y="0"/>
                </a:cubicBezTo>
                <a:close/>
              </a:path>
            </a:pathLst>
          </a:custGeom>
          <a:ln w="50800">
            <a:solidFill>
              <a:srgbClr val="D3C6C1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indent="449580" algn="just"/>
            <a:r>
              <a:rPr lang="ru-RU" sz="20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Северная система 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союз России, Пруссии, Англии, Швеции, Дании и Речи Посполитой против Франции и Австрии.</a:t>
            </a:r>
            <a:r>
              <a:rPr lang="ru-RU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1782 г. был подписан договор о дружбе и торговле между Россией и Данией.</a:t>
            </a:r>
            <a:endParaRPr lang="ru-RU" sz="2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/>
            <a:r>
              <a:rPr lang="ru-RU" sz="2000" u="sng" dirty="0">
                <a:effectLst/>
                <a:latin typeface="+mj-lt"/>
                <a:ea typeface="Calibri" panose="020F0502020204030204" pitchFamily="34" charset="0"/>
              </a:rPr>
              <a:t>1780 г.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 - </a:t>
            </a:r>
            <a:r>
              <a:rPr lang="ru-RU" sz="2000" b="1" i="1" dirty="0">
                <a:effectLst/>
                <a:latin typeface="+mj-lt"/>
                <a:ea typeface="Calibri" panose="020F0502020204030204" pitchFamily="34" charset="0"/>
              </a:rPr>
              <a:t>«Декларация о вооруженном нейтралитете», 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согласно которой флот нейтральных государств имел право вооруженной защиты в случае нападения со стороны одного из воюющих государств нейтралитете». </a:t>
            </a:r>
          </a:p>
          <a:p>
            <a:pPr indent="449580" algn="just"/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Екатерина II не поддержала французскую революцию 1789-1799 гг. Она стала одним из главных инициаторов создания </a:t>
            </a:r>
            <a:r>
              <a:rPr lang="ru-RU" sz="2000" b="1" i="1" dirty="0">
                <a:effectLst/>
                <a:latin typeface="+mj-lt"/>
                <a:ea typeface="Calibri" panose="020F0502020204030204" pitchFamily="34" charset="0"/>
              </a:rPr>
              <a:t>антифранцузской коалиции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. Екатерина II разорвала дипломатические отношения с Францией и вернула всех российских подданных из Франции.</a:t>
            </a:r>
          </a:p>
          <a:p>
            <a:pPr indent="449580" algn="just"/>
            <a:r>
              <a:rPr lang="ru-RU" sz="2000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1779 г.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– на </a:t>
            </a:r>
            <a:r>
              <a:rPr lang="ru-RU" sz="20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Тешенском</a:t>
            </a:r>
            <a:r>
              <a:rPr lang="ru-RU" sz="20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конгрессе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состоявшемся в результате австро-прусской войны 1778-1779 гг., Екатерина II, которую пригласили в качестве посредника для примирения сторон, фактически продиктовала Австрии и Пруссии свои условия, на которых и был заключен мир. Россия стала своеобразным гарантом европейского равновесия.</a:t>
            </a:r>
          </a:p>
          <a:p>
            <a:pPr indent="449580" algn="just"/>
            <a:r>
              <a:rPr lang="ru-RU" sz="20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«Греческий проект» - 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Россия в союзе с Австрией планировала изгнать турок из Европы, земли Османской империи разделить между Россией и Австрией, восстановить Византию. Императором восстановленной Византии должен был стать внук Екатерины II – Константин. Однако, этим планам не суждено было сбыться из-за разногласий между Россией и Австрией.</a:t>
            </a:r>
          </a:p>
          <a:p>
            <a:pPr indent="0" algn="just">
              <a:buNone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33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8690B-BD9E-429A-9BE1-573AE113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480"/>
            <a:ext cx="10515600" cy="1290320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ADF2F9-AA34-4E55-83B8-F55381290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348164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Россия, по итогам правления Екатерины II, прочно закрепила за собой статус Великой Державы. </a:t>
            </a:r>
          </a:p>
          <a:p>
            <a:pPr algn="just"/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Границы империи расширились практически во всех направлениях. Особенно важными достижениями стали получение выхода к Черному морю, присоединение Крыма и уверенные победы над Османской империей. </a:t>
            </a:r>
          </a:p>
          <a:p>
            <a:pPr algn="just"/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Благодаря разделам Речи Посполитой в состав страны вернулись исконные древнерусские территории. Это помогло укрепиться Российской империи на международной арене. </a:t>
            </a:r>
          </a:p>
          <a:p>
            <a:pPr algn="just"/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 удалось императрице претворить в жизнь и «греческий проект». Его реализация могла бы существенно изменить расклад сил в Европе и направить ход истории в другое русло. 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5991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881</Words>
  <Application>Microsoft Office PowerPoint</Application>
  <PresentationFormat>Широкоэкранный</PresentationFormat>
  <Paragraphs>62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Times New Roman</vt:lpstr>
      <vt:lpstr>Тема Office</vt:lpstr>
      <vt:lpstr>Внешняя политика Екатерины II</vt:lpstr>
      <vt:lpstr>Введение</vt:lpstr>
      <vt:lpstr>Внешняя политика</vt:lpstr>
      <vt:lpstr>Русско-турецкие войны Екатерины II</vt:lpstr>
      <vt:lpstr>Русско-турецкие войны Екатерины II</vt:lpstr>
      <vt:lpstr>Русско-шведская война 1788-1790 гг.</vt:lpstr>
      <vt:lpstr>Разделы Речи Посполитой</vt:lpstr>
      <vt:lpstr>Отношения России с другими странами Европы</vt:lpstr>
      <vt:lpstr>Выводы:</vt:lpstr>
      <vt:lpstr>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Внешняя политика Екатерины II</dc:title>
  <dc:creator>Anastasia Filintseva</dc:creator>
  <cp:lastModifiedBy>Anastasia Filintseva</cp:lastModifiedBy>
  <cp:revision>29</cp:revision>
  <dcterms:created xsi:type="dcterms:W3CDTF">2023-11-26T16:32:44Z</dcterms:created>
  <dcterms:modified xsi:type="dcterms:W3CDTF">2023-11-26T21:31:51Z</dcterms:modified>
</cp:coreProperties>
</file>